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87" r:id="rId2"/>
    <p:sldId id="284" r:id="rId3"/>
    <p:sldId id="286" r:id="rId4"/>
    <p:sldId id="290" r:id="rId5"/>
    <p:sldId id="279" r:id="rId6"/>
    <p:sldId id="260" r:id="rId7"/>
    <p:sldId id="259" r:id="rId8"/>
    <p:sldId id="285" r:id="rId9"/>
    <p:sldId id="288" r:id="rId10"/>
    <p:sldId id="262" r:id="rId11"/>
    <p:sldId id="292" r:id="rId12"/>
    <p:sldId id="289" r:id="rId13"/>
    <p:sldId id="275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B2CAE"/>
    <a:srgbClr val="D20000"/>
    <a:srgbClr val="4A2B89"/>
    <a:srgbClr val="FF0000"/>
    <a:srgbClr val="00FFFF"/>
    <a:srgbClr val="99CC00"/>
    <a:srgbClr val="CCCC00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52" autoAdjust="0"/>
  </p:normalViewPr>
  <p:slideViewPr>
    <p:cSldViewPr>
      <p:cViewPr varScale="1">
        <p:scale>
          <a:sx n="87" d="100"/>
          <a:sy n="87" d="100"/>
        </p:scale>
        <p:origin x="-77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551724137931"/>
          <c:y val="7.9002079002078993E-2"/>
          <c:w val="0.6249099011314847"/>
          <c:h val="0.5491624674987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  <a:ln w="1273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20956.400000000001</c:v>
                </c:pt>
                <c:pt idx="1">
                  <c:v>23492.5</c:v>
                </c:pt>
                <c:pt idx="2">
                  <c:v>24591.1</c:v>
                </c:pt>
                <c:pt idx="3">
                  <c:v>23442.6</c:v>
                </c:pt>
                <c:pt idx="4">
                  <c:v>26565.599999999999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numRef>
              <c:f>Sheet1!$B$1:$G$1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21616.6</c:v>
                </c:pt>
                <c:pt idx="1">
                  <c:v>23486.3</c:v>
                </c:pt>
                <c:pt idx="2">
                  <c:v>25821.5</c:v>
                </c:pt>
                <c:pt idx="3">
                  <c:v>22828.6</c:v>
                </c:pt>
                <c:pt idx="4">
                  <c:v>27277.8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73088"/>
        <c:axId val="83674624"/>
      </c:barChart>
      <c:catAx>
        <c:axId val="8367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79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Calibri"/>
              </a:defRPr>
            </a:pPr>
            <a:endParaRPr lang="ru-RU"/>
          </a:p>
        </c:txPr>
        <c:crossAx val="83674624"/>
        <c:crosses val="autoZero"/>
        <c:auto val="1"/>
        <c:lblAlgn val="ctr"/>
        <c:lblOffset val="100"/>
        <c:noMultiLvlLbl val="0"/>
      </c:catAx>
      <c:valAx>
        <c:axId val="83674624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9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Calibri"/>
              </a:defRPr>
            </a:pPr>
            <a:endParaRPr lang="ru-RU"/>
          </a:p>
        </c:txPr>
        <c:crossAx val="83673088"/>
        <c:crosses val="autoZero"/>
        <c:crossBetween val="between"/>
      </c:valAx>
      <c:spPr>
        <a:noFill/>
        <a:ln w="1273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48275862068962"/>
          <c:y val="0.27650727650727652"/>
          <c:w val="0.13356562243955897"/>
          <c:h val="0.1496050577829631"/>
        </c:manualLayout>
      </c:layout>
      <c:overlay val="0"/>
      <c:spPr>
        <a:solidFill>
          <a:srgbClr val="FFFFFF"/>
        </a:solidFill>
        <a:ln w="3183">
          <a:solidFill>
            <a:schemeClr val="tx1"/>
          </a:solidFill>
          <a:prstDash val="solid"/>
        </a:ln>
      </c:spPr>
      <c:txPr>
        <a:bodyPr/>
        <a:lstStyle/>
        <a:p>
          <a:pPr>
            <a:defRPr sz="1544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1901858653000251E-2"/>
          <c:y val="1.1452551448107497E-2"/>
        </c:manualLayout>
      </c:layout>
      <c:overlay val="0"/>
    </c:title>
    <c:autoTitleDeleted val="0"/>
    <c:view3D>
      <c:rotX val="30"/>
      <c:rotY val="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294200611637872E-2"/>
          <c:y val="0.25936926921539744"/>
          <c:w val="0.78987362276745188"/>
          <c:h val="0.708205221064903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explosion val="19"/>
          <c:dLbls>
            <c:dLbl>
              <c:idx val="0"/>
              <c:layout>
                <c:manualLayout>
                  <c:x val="-2.4347879515716857E-2"/>
                  <c:y val="0.102836156732945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33,4%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22854030805323E-2"/>
                  <c:y val="-2.25611656424899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хозяйство; </a:t>
                    </a:r>
                    <a:r>
                      <a:rPr lang="ru-RU" dirty="0" smtClean="0"/>
                      <a:t>23%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863133533503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кинематография; </a:t>
                    </a:r>
                    <a:r>
                      <a:rPr lang="ru-RU" dirty="0" smtClean="0"/>
                      <a:t>12,5%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3637793076482664E-2"/>
                  <c:y val="-1.160278728048975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11,3%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68986608202651E-2"/>
                  <c:y val="4.347099961476141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667710267975591"/>
                  <c:y val="-0.124517008932629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709550208766808"/>
                  <c:y val="-0.1168997095560810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среды; </a:t>
                    </a:r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256594657245392E-2"/>
                  <c:y val="-0.2042415561330126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1,3%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564410495593208E-3"/>
                  <c:y val="-1.75233054913090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характера; 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5798494644677598E-2"/>
                  <c:y val="9.79025418532139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оборона; 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Культура, кинематография</c:v>
                </c:pt>
                <c:pt idx="3">
                  <c:v>Национальная экономика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Социальная политика</c:v>
                </c:pt>
                <c:pt idx="6">
                  <c:v>Охрана окружающей среды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  <c:pt idx="9">
                  <c:v>Национальная оборона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33.4</c:v>
                </c:pt>
                <c:pt idx="1">
                  <c:v>23</c:v>
                </c:pt>
                <c:pt idx="2">
                  <c:v>12.5</c:v>
                </c:pt>
                <c:pt idx="3">
                  <c:v>11.3</c:v>
                </c:pt>
                <c:pt idx="4">
                  <c:v>0.4</c:v>
                </c:pt>
                <c:pt idx="5">
                  <c:v>10.1</c:v>
                </c:pt>
                <c:pt idx="6">
                  <c:v>6</c:v>
                </c:pt>
                <c:pt idx="7">
                  <c:v>1.3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3425414364641"/>
          <c:y val="7.8838174273858919E-2"/>
          <c:w val="0.64779005524861877"/>
          <c:h val="0.566390041493775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numRef>
              <c:f>Sheet1!$B$1:$H$1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Sheet1!$B$2:$H$2</c:f>
              <c:numCache>
                <c:formatCode>0.0</c:formatCode>
                <c:ptCount val="5"/>
                <c:pt idx="0">
                  <c:v>5.1150597998535519</c:v>
                </c:pt>
                <c:pt idx="1">
                  <c:v>5.5761927367671493</c:v>
                </c:pt>
                <c:pt idx="2">
                  <c:v>5.8425041577571868</c:v>
                </c:pt>
                <c:pt idx="3">
                  <c:v>5.6109621828626137</c:v>
                </c:pt>
                <c:pt idx="4">
                  <c:v>6.4809953647231024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numRef>
              <c:f>Sheet1!$B$1:$H$1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Sheet1!$B$3:$H$3</c:f>
              <c:numCache>
                <c:formatCode>0.0</c:formatCode>
                <c:ptCount val="5"/>
                <c:pt idx="0">
                  <c:v>5.2762020990969001</c:v>
                </c:pt>
                <c:pt idx="1">
                  <c:v>5.5747211013529547</c:v>
                </c:pt>
                <c:pt idx="2">
                  <c:v>6.1348301259206464</c:v>
                </c:pt>
                <c:pt idx="3">
                  <c:v>5.4640019147917664</c:v>
                </c:pt>
                <c:pt idx="4">
                  <c:v>6.6547450597706757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579008"/>
        <c:axId val="167580800"/>
        <c:axId val="0"/>
      </c:bar3DChart>
      <c:catAx>
        <c:axId val="16757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167580800"/>
        <c:crosses val="autoZero"/>
        <c:auto val="1"/>
        <c:lblAlgn val="ctr"/>
        <c:lblOffset val="100"/>
        <c:noMultiLvlLbl val="0"/>
      </c:catAx>
      <c:valAx>
        <c:axId val="1675808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757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30176679241745"/>
          <c:y val="0.28838019472840343"/>
          <c:w val="0.24372956144969399"/>
          <c:h val="0.213687373492527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11111111111112"/>
          <c:y val="2.1097046413502109E-2"/>
          <c:w val="0.87341772151898733"/>
          <c:h val="0.74894514767932485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/>
            </a:solidFill>
            <a:ln w="177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2467012628185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640029653844499E-3"/>
                  <c:y val="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3335804487041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600444807667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667160897407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20956,4 тыс.рублей       </c:v>
                </c:pt>
                <c:pt idx="1">
                  <c:v>23492,5 тыс.рублей</c:v>
                </c:pt>
                <c:pt idx="2">
                  <c:v>24591,1 тыс.рублей</c:v>
                </c:pt>
                <c:pt idx="3">
                  <c:v>23442,6 тыс.рублей</c:v>
                </c:pt>
                <c:pt idx="4">
                  <c:v>26565,6 тыс.рублей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10354.6</c:v>
                </c:pt>
                <c:pt idx="1">
                  <c:v>11871.3</c:v>
                </c:pt>
                <c:pt idx="2">
                  <c:v>13314.3</c:v>
                </c:pt>
                <c:pt idx="3">
                  <c:v>10045.200000000001</c:v>
                </c:pt>
                <c:pt idx="4">
                  <c:v>14377.2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3CCCC"/>
            </a:solidFill>
            <a:ln w="177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4266864358963329E-3"/>
                  <c:y val="4.7980058429888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60044480766749E-2"/>
                  <c:y val="-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467012628186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46701262818582E-2"/>
                  <c:y val="4.7980058429888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3335804487053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20956,4 тыс.рублей       </c:v>
                </c:pt>
                <c:pt idx="1">
                  <c:v>23492,5 тыс.рублей</c:v>
                </c:pt>
                <c:pt idx="2">
                  <c:v>24591,1 тыс.рублей</c:v>
                </c:pt>
                <c:pt idx="3">
                  <c:v>23442,6 тыс.рублей</c:v>
                </c:pt>
                <c:pt idx="4">
                  <c:v>26565,6 тыс.рублей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1306.5</c:v>
                </c:pt>
                <c:pt idx="1">
                  <c:v>2050.6</c:v>
                </c:pt>
                <c:pt idx="2">
                  <c:v>1640.6</c:v>
                </c:pt>
                <c:pt idx="3">
                  <c:v>1761.7</c:v>
                </c:pt>
                <c:pt idx="4">
                  <c:v>1724.9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CC99FF"/>
            </a:solidFill>
            <a:ln w="177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066716089740831E-2"/>
                  <c:y val="-2.399191819362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60044480766749E-2"/>
                  <c:y val="-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46701262818641E-2"/>
                  <c:y val="2.19906060763409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60044480766749E-2"/>
                  <c:y val="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665895801654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20956,4 тыс.рублей       </c:v>
                </c:pt>
                <c:pt idx="1">
                  <c:v>23492,5 тыс.рублей</c:v>
                </c:pt>
                <c:pt idx="2">
                  <c:v>24591,1 тыс.рублей</c:v>
                </c:pt>
                <c:pt idx="3">
                  <c:v>23442,6 тыс.рублей</c:v>
                </c:pt>
                <c:pt idx="4">
                  <c:v>26565,6 тыс.рублей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9295.2999999999993</c:v>
                </c:pt>
                <c:pt idx="1">
                  <c:v>9570.6</c:v>
                </c:pt>
                <c:pt idx="2">
                  <c:v>9636.2000000000007</c:v>
                </c:pt>
                <c:pt idx="3">
                  <c:v>11635.7</c:v>
                </c:pt>
                <c:pt idx="4">
                  <c:v>10463.5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67639680"/>
        <c:axId val="167920000"/>
        <c:axId val="0"/>
      </c:bar3DChart>
      <c:catAx>
        <c:axId val="16763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792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9200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4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7639680"/>
        <c:crosses val="autoZero"/>
        <c:crossBetween val="between"/>
      </c:valAx>
      <c:spPr>
        <a:noFill/>
        <a:ln w="35472">
          <a:noFill/>
        </a:ln>
      </c:spPr>
    </c:plotArea>
    <c:legend>
      <c:legendPos val="b"/>
      <c:layout>
        <c:manualLayout>
          <c:xMode val="edge"/>
          <c:yMode val="edge"/>
          <c:x val="5.344585091420534E-2"/>
          <c:y val="0.93037974683544278"/>
          <c:w val="0.89310829817158943"/>
          <c:h val="6.3291139240506319E-2"/>
        </c:manualLayout>
      </c:layout>
      <c:overlay val="0"/>
      <c:spPr>
        <a:noFill/>
        <a:ln w="4434">
          <a:solidFill>
            <a:schemeClr val="tx1"/>
          </a:solidFill>
          <a:prstDash val="solid"/>
        </a:ln>
      </c:spPr>
      <c:txPr>
        <a:bodyPr/>
        <a:lstStyle/>
        <a:p>
          <a:pPr>
            <a:defRPr sz="1376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6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262853874868018E-3"/>
          <c:y val="0"/>
          <c:w val="0.5802254002661098"/>
          <c:h val="0.8453398794962001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2020 год</c:v>
                </c:pt>
              </c:strCache>
            </c:strRef>
          </c:tx>
          <c:explosion val="4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2792082391266096"/>
                  <c:y val="-0.16083401776130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5603396269687345E-2"/>
                  <c:y val="-0.292931541636102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12188.4</c:v>
                </c:pt>
                <c:pt idx="1">
                  <c:v>14377.2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Sheet1!$B$1:$C$1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 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ln>
          <a:noFill/>
        </a:ln>
        <a:scene3d>
          <a:camera prst="orthographicFront"/>
          <a:lightRig rig="threePt" dir="t"/>
        </a:scene3d>
        <a:sp3d>
          <a:bevelT w="6350"/>
        </a:sp3d>
      </c:spPr>
    </c:plotArea>
    <c:legend>
      <c:legendPos val="r"/>
      <c:layout>
        <c:manualLayout>
          <c:xMode val="edge"/>
          <c:yMode val="edge"/>
          <c:x val="0.66084503070836309"/>
          <c:y val="3.9247657114404852E-2"/>
          <c:w val="0.31901343568103557"/>
          <c:h val="0.42798045038758431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ubbleChart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85231232"/>
        <c:axId val="185232768"/>
      </c:bubbleChart>
      <c:valAx>
        <c:axId val="18523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5232768"/>
        <c:crosses val="autoZero"/>
        <c:crossBetween val="midCat"/>
      </c:valAx>
      <c:valAx>
        <c:axId val="185232768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185231232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0884874580331152E-2"/>
          <c:y val="3.997703958819390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88609395704E-2"/>
          <c:y val="0.12095156093767362"/>
          <c:w val="0.49176378776341922"/>
          <c:h val="0.806492611932007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руб.; 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4555781064976518E-2"/>
                  <c:y val="-1.3648483501833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2629,2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25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209362464694527E-2"/>
                  <c:y val="1.37436581120616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942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8,6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61140722394892E-2"/>
                  <c:y val="-2.53994000666592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17,3;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92111400449634"/>
                  <c:y val="1.15181646483724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323,3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1694834268640432E-3"/>
                  <c:y val="-0.3635055364218790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5551,7; </a:t>
                    </a:r>
                    <a:r>
                      <a:rPr lang="en-US" dirty="0" smtClean="0"/>
                      <a:t>53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showLegendKey val="1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2629.2</c:v>
                </c:pt>
                <c:pt idx="1">
                  <c:v>1942</c:v>
                </c:pt>
                <c:pt idx="2">
                  <c:v>17.3</c:v>
                </c:pt>
                <c:pt idx="3">
                  <c:v>323.3</c:v>
                </c:pt>
                <c:pt idx="4">
                  <c:v>5551.7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135.38619979402677</c:v>
                </c:pt>
                <c:pt idx="1">
                  <c:v>18.559755339991398</c:v>
                </c:pt>
                <c:pt idx="2">
                  <c:v>5.3510671203216829</c:v>
                </c:pt>
                <c:pt idx="3">
                  <c:v>5.8234414683790554</c:v>
                </c:pt>
                <c:pt idx="4">
                  <c:v>53.057772255937309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00378639049134"/>
          <c:y val="5.3393141502795984E-2"/>
          <c:w val="0.27612842023876299"/>
          <c:h val="0.8063928082064956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833094043681753E-2"/>
          <c:y val="2.6945308545964029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5428304737270394E-2"/>
          <c:y val="0.10421912997321285"/>
          <c:w val="0.49600875306352477"/>
          <c:h val="0.806014223728227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dLbls>
            <c:dLbl>
              <c:idx val="0"/>
              <c:layout>
                <c:manualLayout>
                  <c:x val="9.6475510318416668E-2"/>
                  <c:y val="-8.083592563789208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099779986459244"/>
                  <c:y val="2.4495735041785479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963896699037239"/>
                  <c:y val="4.654189657939241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371492436263014E-3"/>
                  <c:y val="-0.1469744102507128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Арендная плата за земельные участки</c:v>
                </c:pt>
                <c:pt idx="1">
                  <c:v>Арендная плата за имущество</c:v>
                </c:pt>
                <c:pt idx="2">
                  <c:v>Доходы от продажи земельных участков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422.7</c:v>
                </c:pt>
                <c:pt idx="1">
                  <c:v>24.5</c:v>
                </c:pt>
                <c:pt idx="2">
                  <c:v>1276.4000000000001</c:v>
                </c:pt>
                <c:pt idx="3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591006032568079"/>
          <c:y val="0.16753462578232045"/>
          <c:w val="0.31504536058196764"/>
          <c:h val="0.6063369502154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018761200446334E-3"/>
                  <c:y val="-3.512428789193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6593.9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50575056877737E-2"/>
                  <c:y val="-2.029119048749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682301000371936E-3"/>
                  <c:y val="-3.2197263900943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1926.5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36460200074387E-2"/>
                  <c:y val="-2.6343215918954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5556.8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560320"/>
        <c:axId val="37563776"/>
        <c:axId val="0"/>
      </c:bar3DChart>
      <c:catAx>
        <c:axId val="3756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37563776"/>
        <c:crosses val="autoZero"/>
        <c:auto val="1"/>
        <c:lblAlgn val="ctr"/>
        <c:lblOffset val="100"/>
        <c:noMultiLvlLbl val="0"/>
      </c:catAx>
      <c:valAx>
        <c:axId val="375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6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20140757307159"/>
          <c:y val="4.700270438578822E-2"/>
          <c:w val="0.29566400834689865"/>
          <c:h val="0.698175887867785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10740000" algn="ctr" rotWithShape="0">
                <a:srgbClr val="000000"/>
              </a:outerShdw>
              <a:softEdge rad="0"/>
            </a:effectLst>
            <a:scene3d>
              <a:camera prst="orthographicFront"/>
              <a:lightRig rig="threePt" dir="t"/>
            </a:scene3d>
            <a:sp3d prstMaterial="matte">
              <a:bevelT w="0" h="88900"/>
              <a:bevelB w="0" h="25400" prst="coolSlan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21616.6</c:v>
                </c:pt>
                <c:pt idx="1">
                  <c:v>23486.3</c:v>
                </c:pt>
                <c:pt idx="2">
                  <c:v>25821.5</c:v>
                </c:pt>
                <c:pt idx="3">
                  <c:v>22828.6</c:v>
                </c:pt>
                <c:pt idx="4">
                  <c:v>27277.8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38463360"/>
        <c:axId val="44253184"/>
      </c:barChart>
      <c:catAx>
        <c:axId val="3846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253184"/>
        <c:crosses val="autoZero"/>
        <c:auto val="1"/>
        <c:lblAlgn val="ctr"/>
        <c:lblOffset val="100"/>
        <c:noMultiLvlLbl val="0"/>
      </c:catAx>
      <c:valAx>
        <c:axId val="4425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6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0.34921</cdr:x>
      <cdr:y>1.88898E-7</cdr:y>
    </cdr:from>
    <cdr:to>
      <cdr:x>0.44942</cdr:x>
      <cdr:y>0.0272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60370" y="1"/>
          <a:ext cx="792088" cy="144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2017 </a:t>
          </a:r>
          <a:r>
            <a:rPr lang="ru-RU" sz="800" b="1" i="0" u="none" strike="noStrike" baseline="0" dirty="0">
              <a:solidFill>
                <a:srgbClr val="000000"/>
              </a:solidFill>
              <a:latin typeface="Calibri"/>
            </a:rPr>
            <a:t>год</a:t>
          </a:r>
        </a:p>
      </cdr:txBody>
    </cdr:sp>
  </cdr:relSizeAnchor>
  <cdr:relSizeAnchor xmlns:cdr="http://schemas.openxmlformats.org/drawingml/2006/chartDrawing">
    <cdr:from>
      <cdr:x>0.185</cdr:x>
      <cdr:y>1.88898E-7</cdr:y>
    </cdr:from>
    <cdr:to>
      <cdr:x>0.28545</cdr:x>
      <cdr:y>0.0272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62340" y="1"/>
          <a:ext cx="793974" cy="144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2016</a:t>
          </a:r>
          <a:r>
            <a:rPr lang="ru-RU" sz="800" b="1" i="0" u="none" strike="noStrike" dirty="0" smtClean="0">
              <a:solidFill>
                <a:srgbClr val="000000"/>
              </a:solidFill>
              <a:latin typeface="Calibri"/>
            </a:rPr>
            <a:t> </a:t>
          </a: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год</a:t>
          </a:r>
          <a:endParaRPr lang="ru-RU" sz="800" b="1" i="0" u="none" strike="noStrike" baseline="0" dirty="0">
            <a:solidFill>
              <a:srgbClr val="000000"/>
            </a:solidFill>
            <a:latin typeface="Calibri"/>
          </a:endParaRP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0.48586</cdr:x>
      <cdr:y>0</cdr:y>
    </cdr:from>
    <cdr:to>
      <cdr:x>0.60428</cdr:x>
      <cdr:y>0.03463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0490" y="0"/>
          <a:ext cx="936104" cy="1833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2018 год</a:t>
          </a:r>
          <a:endParaRPr lang="ru-RU" sz="700" b="1" i="0" u="none" strike="noStrike" baseline="0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0.65894</cdr:x>
      <cdr:y>0</cdr:y>
    </cdr:from>
    <cdr:to>
      <cdr:x>0.76826</cdr:x>
      <cdr:y>0.02454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08642" y="0"/>
          <a:ext cx="864096" cy="1298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2019 </a:t>
          </a:r>
          <a:r>
            <a:rPr lang="ru-RU" sz="800" b="1" i="0" u="none" strike="noStrike" baseline="0" dirty="0">
              <a:solidFill>
                <a:srgbClr val="000000"/>
              </a:solidFill>
              <a:latin typeface="Calibri"/>
            </a:rPr>
            <a:t>год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0000"/>
            </a:solidFill>
            <a:latin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CF08-9521-4874-A15F-73F1A49FC95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EAED-D279-4DA0-87E4-C4BF5179A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6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1B5296-CD1F-4A8D-A6E5-1F8D5C8DE7C7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768752"/>
          </a:xfrm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6" t="5848" r="4564" b="210"/>
          <a:stretch/>
        </p:blipFill>
        <p:spPr>
          <a:xfrm>
            <a:off x="256277" y="116632"/>
            <a:ext cx="8640960" cy="6480720"/>
          </a:xfrm>
          <a:prstGeom prst="rect">
            <a:avLst/>
          </a:prstGeom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8566"/>
            <a:ext cx="1501523" cy="16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283968" y="3356992"/>
            <a:ext cx="47277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Отчет 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об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исполнении бюджета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Калтайского сельского поселения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за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2020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" y="0"/>
            <a:ext cx="9135208" cy="476672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lang="ru-RU" sz="2400" b="0" dirty="0">
              <a:solidFill>
                <a:srgbClr val="DDDDDD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124745"/>
            <a:ext cx="8750206" cy="564531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543" y="1168047"/>
            <a:ext cx="4786346" cy="357190"/>
          </a:xfrm>
          <a:prstGeom prst="rect">
            <a:avLst/>
          </a:prstGeom>
          <a:solidFill>
            <a:srgbClr val="80008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62810" y="1168047"/>
            <a:ext cx="1285884" cy="385730"/>
          </a:xfrm>
          <a:prstGeom prst="rect">
            <a:avLst/>
          </a:prstGeom>
          <a:solidFill>
            <a:srgbClr val="80008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2020 год,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543" y="1553777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1553777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9 151,9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1012" y="2053843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2053843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276,5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9543" y="2991758"/>
            <a:ext cx="4786345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57910" y="2996436"/>
            <a:ext cx="1285884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3 078,0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1012" y="3491824"/>
            <a:ext cx="47863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47358" y="3496502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6 287,5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2119" y="3925130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окружающей среды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67483" y="3925130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2 070,9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1012" y="4353758"/>
            <a:ext cx="47863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59580" y="4353758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3 400,0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9542" y="4782386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065951" y="4795860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764,0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9542" y="5224488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65951" y="5224488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344,0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1012" y="5733968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общего характера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72066" y="5738672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266,3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61012" y="6176709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72066" y="6176709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28 749,1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9542" y="521716"/>
            <a:ext cx="875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бюджета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57950" y="1168047"/>
            <a:ext cx="1214446" cy="357190"/>
          </a:xfrm>
          <a:prstGeom prst="rect">
            <a:avLst/>
          </a:prstGeom>
          <a:solidFill>
            <a:srgbClr val="80008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Исполнено,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76769" y="1553777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9 112,9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67026" y="2053843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276,5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57950" y="2996436"/>
            <a:ext cx="1214446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3 077,9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343794" y="3509976"/>
            <a:ext cx="12144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6 287,3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345464" y="3941907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638,9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51835" y="4367232"/>
            <a:ext cx="12144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3 400,0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68284" y="4795860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2 764,0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357950" y="5233902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344,0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71978" y="5734612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266,3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71978" y="6176709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27 277,8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581472" y="1553777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9,6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81472" y="2066533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591215" y="3009910"/>
            <a:ext cx="1285884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581472" y="3513279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81472" y="3941907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591215" y="4370535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572396" y="4807882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73,4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591215" y="5234546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86424" y="5724554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586424" y="6176709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581472" y="1168047"/>
            <a:ext cx="1285884" cy="371460"/>
          </a:xfrm>
          <a:prstGeom prst="rect">
            <a:avLst/>
          </a:prstGeom>
          <a:solidFill>
            <a:srgbClr val="80008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исполнения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62119" y="2491692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безопасность и правоохранительная деятельность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072066" y="2482471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376769" y="2495161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97675" y="2495161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" y="0"/>
            <a:ext cx="9135208" cy="476672"/>
          </a:xfrm>
          <a:solidFill>
            <a:srgbClr val="3B2CAE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lang="ru-RU" sz="2400" b="0" dirty="0">
              <a:solidFill>
                <a:srgbClr val="DDDDDD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121" y="425806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 в 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87786513"/>
              </p:ext>
            </p:extLst>
          </p:nvPr>
        </p:nvGraphicFramePr>
        <p:xfrm>
          <a:off x="63871" y="1196752"/>
          <a:ext cx="895137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81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                 Томский район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3" descr="C:\Users\Ilavskaya\Desktop\картинки бюджет\depositphotos_24121557-stock-photo-3d-accounting-conce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75" y="2492896"/>
            <a:ext cx="2428828" cy="328614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85698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Verdana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результат исполнения бюджета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806" name="Picture 3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25" y="2103022"/>
            <a:ext cx="5870425" cy="17611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31840" y="2291088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исполнения бюджета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году – дефицит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712,2 тыс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pic>
        <p:nvPicPr>
          <p:cNvPr id="10" name="Picture 3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047" y="4581128"/>
            <a:ext cx="5870425" cy="17611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03848" y="4676862"/>
            <a:ext cx="53678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бюджета –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остатков средств на счетах по учету средств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357158" y="142852"/>
            <a:ext cx="8358246" cy="2271722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571744"/>
            <a:ext cx="8215370" cy="39536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«Калтайское сельское поселение»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Администрация Калтайского сельского поселения</a:t>
            </a:r>
            <a:endParaRPr lang="ru-RU" sz="2400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График работы: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9-00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до 17-00,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перерыв с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13-00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14-00</a:t>
            </a:r>
          </a:p>
          <a:p>
            <a:pPr algn="ctr">
              <a:buNone/>
            </a:pPr>
            <a:r>
              <a:rPr lang="ru-RU" b="1" i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Адрес юридический: 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634522, Томская область, Томский район, 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с.Калтай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, ул. Ленина, 72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Адрес фактический: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634523, 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Томская область, Томский район, 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с.Курлек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Трактовая, 48</a:t>
            </a:r>
            <a:endParaRPr lang="ru-RU" b="1" dirty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8(3822) 968385,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факс 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8(3822) 968293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Адрес  электронной почты: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kaltaisp@mail</a:t>
            </a:r>
            <a:r>
              <a:rPr lang="en-US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0892" y="1285860"/>
            <a:ext cx="1785950" cy="50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0" y="285729"/>
            <a:ext cx="9144000" cy="214314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246305"/>
              </p:ext>
            </p:extLst>
          </p:nvPr>
        </p:nvGraphicFramePr>
        <p:xfrm>
          <a:off x="611560" y="1268760"/>
          <a:ext cx="8032407" cy="418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Users\Ilavskaya\Desktop\calculos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63" y="4797152"/>
            <a:ext cx="1643074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642918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Бюджет Калтайского сельского поселения 2016-2020 гг.</a:t>
            </a:r>
            <a:endParaRPr lang="ru-RU" sz="2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7213"/>
              </p:ext>
            </p:extLst>
          </p:nvPr>
        </p:nvGraphicFramePr>
        <p:xfrm>
          <a:off x="1995223" y="5007761"/>
          <a:ext cx="6576414" cy="120019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64609"/>
                <a:gridCol w="1127529"/>
                <a:gridCol w="1096069"/>
                <a:gridCol w="1096069"/>
                <a:gridCol w="1096069"/>
                <a:gridCol w="1096069"/>
              </a:tblGrid>
              <a:tr h="400065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</a:tr>
              <a:tr h="400065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20956,4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23492,5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24591,1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23442,6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26565,6</a:t>
                      </a:r>
                    </a:p>
                  </a:txBody>
                  <a:tcPr marL="98646" marR="98646" marT="49323" marB="49323"/>
                </a:tc>
              </a:tr>
              <a:tr h="400065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21616,6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23486,3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25821,5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22828,6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27277,8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692696"/>
            <a:ext cx="3816424" cy="2304256"/>
          </a:xfrm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и расходы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Калтайского сельского поселения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1 жителя 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динамике  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(тыс. руб.)</a:t>
            </a:r>
            <a:b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20000"/>
                </a:solidFill>
                <a:effectLst/>
                <a:latin typeface="Times New Roman" pitchFamily="18" charset="0"/>
                <a:cs typeface="Times New Roman" pitchFamily="18" charset="0"/>
              </a:rPr>
              <a:t>2016-2020 годы</a:t>
            </a:r>
            <a:endParaRPr lang="ru-RU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20000"/>
              </a:solidFill>
              <a:effectLst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531" name="Picture 3" descr="C:\Users\Ilavskaya\Desktop\мои документы\Бюджет для граждан\картинки бюджет\552888.jpg"/>
          <p:cNvPicPr>
            <a:picLocks noChangeAspect="1" noChangeArrowheads="1"/>
          </p:cNvPicPr>
          <p:nvPr/>
        </p:nvPicPr>
        <p:blipFill rotWithShape="1">
          <a:blip r:embed="rId3"/>
          <a:srcRect l="5068" t="-3516" r="-5068" b="3516"/>
          <a:stretch/>
        </p:blipFill>
        <p:spPr bwMode="auto">
          <a:xfrm>
            <a:off x="107504" y="4077072"/>
            <a:ext cx="364333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75168"/>
              </p:ext>
            </p:extLst>
          </p:nvPr>
        </p:nvGraphicFramePr>
        <p:xfrm>
          <a:off x="3491879" y="3322320"/>
          <a:ext cx="5505804" cy="3059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864096"/>
                <a:gridCol w="864096"/>
                <a:gridCol w="1296144"/>
                <a:gridCol w="864096"/>
                <a:gridCol w="969299"/>
              </a:tblGrid>
              <a:tr h="1176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руб.)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20956,4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21616,6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23492,5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24591,1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25821,5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53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23442,6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22828,6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26565,6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27277,8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857621" y="3571876"/>
            <a:ext cx="5715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150492"/>
              </p:ext>
            </p:extLst>
          </p:nvPr>
        </p:nvGraphicFramePr>
        <p:xfrm>
          <a:off x="179512" y="525549"/>
          <a:ext cx="4968552" cy="306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4829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 бюджета Калтайского сельского поселения в динамике </a:t>
            </a:r>
            <a: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2016-2020 </a:t>
            </a:r>
            <a: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900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2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9144336" cy="4046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rgbClr val="FF0000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1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3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79451"/>
              </p:ext>
            </p:extLst>
          </p:nvPr>
        </p:nvGraphicFramePr>
        <p:xfrm>
          <a:off x="539552" y="1208539"/>
          <a:ext cx="7904540" cy="5293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6948264" y="1208539"/>
            <a:ext cx="86409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800" b="1" i="0" u="none" strike="noStrike" baseline="0" dirty="0" smtClean="0">
                <a:solidFill>
                  <a:srgbClr val="000000"/>
                </a:solidFill>
                <a:latin typeface="Calibri"/>
              </a:rPr>
              <a:t>2020 </a:t>
            </a:r>
            <a:r>
              <a:rPr lang="ru-RU" sz="800" b="1" i="0" u="none" strike="noStrike" baseline="0" dirty="0">
                <a:solidFill>
                  <a:srgbClr val="000000"/>
                </a:solidFill>
                <a:latin typeface="Calibri"/>
              </a:rPr>
              <a:t>год</a:t>
            </a:r>
          </a:p>
          <a:p>
            <a:pPr algn="ctr" rtl="0">
              <a:defRPr sz="1000"/>
            </a:pPr>
            <a:endParaRPr lang="ru-RU" sz="800" b="1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2020 году</a:t>
            </a:r>
            <a:endParaRPr lang="ru-RU" sz="2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8638285"/>
              </p:ext>
            </p:extLst>
          </p:nvPr>
        </p:nvGraphicFramePr>
        <p:xfrm>
          <a:off x="3995936" y="4653136"/>
          <a:ext cx="4968552" cy="19431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/>
                <a:gridCol w="1135598"/>
                <a:gridCol w="1251875"/>
                <a:gridCol w="1212927"/>
              </a:tblGrid>
              <a:tr h="3429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дохода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10 834,1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10 463,5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Неналоговые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1 011,5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1 724,9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170,5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15 797,5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14 377,2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91,0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27 643,1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26 565,6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chemeClr val="accent3"/>
          </a:solidFill>
          <a:ln w="25400" cap="flat" cmpd="sng" algn="ctr">
            <a:solidFill>
              <a:schemeClr val="accent3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4290775"/>
            <a:ext cx="1143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827596"/>
              </p:ext>
            </p:extLst>
          </p:nvPr>
        </p:nvGraphicFramePr>
        <p:xfrm>
          <a:off x="0" y="908720"/>
          <a:ext cx="8223493" cy="5695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rgbClr val="006600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999446"/>
              </p:ext>
            </p:extLst>
          </p:nvPr>
        </p:nvGraphicFramePr>
        <p:xfrm>
          <a:off x="214281" y="785794"/>
          <a:ext cx="8750207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874" y="620688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налоговых доходов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10 463,5 тыс.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32533233"/>
              </p:ext>
            </p:extLst>
          </p:nvPr>
        </p:nvGraphicFramePr>
        <p:xfrm>
          <a:off x="49970" y="1196752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rgbClr val="4A2B89"/>
          </a:solidFill>
          <a:ln w="25400" cap="flat" cmpd="sng" algn="ctr">
            <a:solidFill>
              <a:srgbClr val="4A2B89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неналоговых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доходов в 2020 году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1 724,9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69831975"/>
              </p:ext>
            </p:extLst>
          </p:nvPr>
        </p:nvGraphicFramePr>
        <p:xfrm>
          <a:off x="395536" y="1196752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rgbClr val="99CC00"/>
          </a:solidFill>
          <a:ln w="25400" cap="flat" cmpd="sng" algn="ctr">
            <a:solidFill>
              <a:srgbClr val="92D050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569796"/>
              </p:ext>
            </p:extLst>
          </p:nvPr>
        </p:nvGraphicFramePr>
        <p:xfrm>
          <a:off x="6528048" y="4941168"/>
          <a:ext cx="5231904" cy="3477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Документ" r:id="rId3" imgW="6087457" imgH="4050563" progId="Word.Document.12">
                  <p:embed/>
                </p:oleObj>
              </mc:Choice>
              <mc:Fallback>
                <p:oleObj name="Документ" r:id="rId3" imgW="6087457" imgH="405056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8048" y="4941168"/>
                        <a:ext cx="5231904" cy="34770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52292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году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14 377,2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58936723"/>
              </p:ext>
            </p:extLst>
          </p:nvPr>
        </p:nvGraphicFramePr>
        <p:xfrm>
          <a:off x="431540" y="1353922"/>
          <a:ext cx="8280920" cy="4338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0" y="250021"/>
            <a:ext cx="9144000" cy="214314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7835" y="470472"/>
            <a:ext cx="8749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Калтайского сельского поселения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динамике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2016-2020 гг.)</a:t>
            </a:r>
            <a:endParaRPr lang="ru-RU" sz="24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91762"/>
              </p:ext>
            </p:extLst>
          </p:nvPr>
        </p:nvGraphicFramePr>
        <p:xfrm>
          <a:off x="6948264" y="4077072"/>
          <a:ext cx="2066002" cy="2270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33001"/>
                <a:gridCol w="1033001"/>
              </a:tblGrid>
              <a:tr h="5815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</a:t>
                      </a:r>
                      <a:r>
                        <a:rPr lang="ru-RU" sz="1400" dirty="0" smtClean="0"/>
                        <a:t>(тыс. </a:t>
                      </a:r>
                      <a:r>
                        <a:rPr lang="ru-RU" sz="1400" dirty="0" smtClean="0"/>
                        <a:t>руб.)</a:t>
                      </a:r>
                      <a:endParaRPr lang="ru-RU" sz="14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21 616,6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23 486,3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25 821,5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22 828,6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27 277,8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05521377"/>
              </p:ext>
            </p:extLst>
          </p:nvPr>
        </p:nvGraphicFramePr>
        <p:xfrm>
          <a:off x="251520" y="1301470"/>
          <a:ext cx="6336704" cy="522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348880"/>
            <a:ext cx="2483768" cy="1366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2946</TotalTime>
  <Words>625</Words>
  <Application>Microsoft Office PowerPoint</Application>
  <PresentationFormat>Экран (4:3)</PresentationFormat>
  <Paragraphs>237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Документ</vt:lpstr>
      <vt:lpstr>Презентация PowerPoint</vt:lpstr>
      <vt:lpstr>Презентация PowerPoint</vt:lpstr>
      <vt:lpstr>Доходы и расходы  Калтайского сельского поселения  на 1 жителя в динамике   (тыс. руб.)  2016-2020 годы</vt:lpstr>
      <vt:lpstr>Доходы бюджета Калтайского сельского поселения в динамике  2016-2020 годы</vt:lpstr>
      <vt:lpstr>Структура доходов бюджета в 2020 году</vt:lpstr>
      <vt:lpstr>Калтайское сельское поселение</vt:lpstr>
      <vt:lpstr>Томский район</vt:lpstr>
      <vt:lpstr>Презентация PowerPoint</vt:lpstr>
      <vt:lpstr>Презентация PowerPoint</vt:lpstr>
      <vt:lpstr>Калтайское сельское поселение</vt:lpstr>
      <vt:lpstr>Калтайское сельское поселение</vt:lpstr>
      <vt:lpstr>                                                                                                                Томский район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Турецкова Виктория Александровна</dc:creator>
  <cp:lastModifiedBy>Пользователь</cp:lastModifiedBy>
  <cp:revision>407</cp:revision>
  <cp:lastPrinted>2021-03-30T07:50:19Z</cp:lastPrinted>
  <dcterms:created xsi:type="dcterms:W3CDTF">2017-05-22T02:58:41Z</dcterms:created>
  <dcterms:modified xsi:type="dcterms:W3CDTF">2021-03-31T07:48:03Z</dcterms:modified>
</cp:coreProperties>
</file>