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87" r:id="rId2"/>
    <p:sldId id="284" r:id="rId3"/>
    <p:sldId id="286" r:id="rId4"/>
    <p:sldId id="290" r:id="rId5"/>
    <p:sldId id="279" r:id="rId6"/>
    <p:sldId id="260" r:id="rId7"/>
    <p:sldId id="259" r:id="rId8"/>
    <p:sldId id="285" r:id="rId9"/>
    <p:sldId id="288" r:id="rId10"/>
    <p:sldId id="262" r:id="rId11"/>
    <p:sldId id="292" r:id="rId12"/>
    <p:sldId id="289" r:id="rId13"/>
    <p:sldId id="275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DDDDD"/>
    <a:srgbClr val="3B2CAE"/>
    <a:srgbClr val="D20000"/>
    <a:srgbClr val="4A2B89"/>
    <a:srgbClr val="FF0000"/>
    <a:srgbClr val="00FFFF"/>
    <a:srgbClr val="99CC00"/>
    <a:srgbClr val="CC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52" autoAdjust="0"/>
  </p:normalViewPr>
  <p:slideViewPr>
    <p:cSldViewPr>
      <p:cViewPr varScale="1">
        <p:scale>
          <a:sx n="61" d="100"/>
          <a:sy n="61" d="100"/>
        </p:scale>
        <p:origin x="-96" y="-60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551724137931"/>
          <c:y val="7.9002079002078993E-2"/>
          <c:w val="0.6249099011314847"/>
          <c:h val="0.54916246749871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FF00"/>
            </a:solidFill>
            <a:ln w="12733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Sheet1!$B$1:$G$1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5"/>
                <c:pt idx="0">
                  <c:v>23492.5</c:v>
                </c:pt>
                <c:pt idx="1">
                  <c:v>24591.1</c:v>
                </c:pt>
                <c:pt idx="2">
                  <c:v>23442.6</c:v>
                </c:pt>
                <c:pt idx="3">
                  <c:v>26565.599999999999</c:v>
                </c:pt>
                <c:pt idx="4">
                  <c:v>27161.4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numRef>
              <c:f>Sheet1!$B$1:$G$1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5"/>
                <c:pt idx="0">
                  <c:v>23486.3</c:v>
                </c:pt>
                <c:pt idx="1">
                  <c:v>25821.5</c:v>
                </c:pt>
                <c:pt idx="2">
                  <c:v>22828.6</c:v>
                </c:pt>
                <c:pt idx="3">
                  <c:v>27277.8</c:v>
                </c:pt>
                <c:pt idx="4">
                  <c:v>27099.1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082368"/>
        <c:axId val="117133312"/>
      </c:barChart>
      <c:catAx>
        <c:axId val="11708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79" b="1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Calibri"/>
              </a:defRPr>
            </a:pPr>
            <a:endParaRPr lang="ru-RU"/>
          </a:p>
        </c:txPr>
        <c:crossAx val="117133312"/>
        <c:crosses val="autoZero"/>
        <c:auto val="1"/>
        <c:lblAlgn val="ctr"/>
        <c:lblOffset val="100"/>
        <c:noMultiLvlLbl val="0"/>
      </c:catAx>
      <c:valAx>
        <c:axId val="117133312"/>
        <c:scaling>
          <c:orientation val="minMax"/>
        </c:scaling>
        <c:delete val="0"/>
        <c:axPos val="l"/>
        <c:majorGridlines>
          <c:spPr>
            <a:ln w="318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79" b="1" i="0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Calibri"/>
              </a:defRPr>
            </a:pPr>
            <a:endParaRPr lang="ru-RU"/>
          </a:p>
        </c:txPr>
        <c:crossAx val="117082368"/>
        <c:crosses val="autoZero"/>
        <c:crossBetween val="between"/>
      </c:valAx>
      <c:spPr>
        <a:noFill/>
        <a:ln w="1273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448275862068962"/>
          <c:y val="0.27650727650727652"/>
          <c:w val="0.13356562243955897"/>
          <c:h val="0.1496050577829631"/>
        </c:manualLayout>
      </c:layout>
      <c:overlay val="0"/>
      <c:spPr>
        <a:solidFill>
          <a:srgbClr val="FFFFFF"/>
        </a:solidFill>
        <a:ln w="3183">
          <a:solidFill>
            <a:schemeClr val="tx1"/>
          </a:solidFill>
          <a:prstDash val="solid"/>
        </a:ln>
      </c:spPr>
      <c:txPr>
        <a:bodyPr/>
        <a:lstStyle/>
        <a:p>
          <a:pPr>
            <a:defRPr sz="1544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1901858653000251E-2"/>
          <c:y val="1.1452551448107497E-2"/>
        </c:manualLayout>
      </c:layout>
      <c:overlay val="0"/>
    </c:title>
    <c:autoTitleDeleted val="0"/>
    <c:view3D>
      <c:rotX val="30"/>
      <c:rotY val="6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294200611637872E-2"/>
          <c:y val="0.25936926921539744"/>
          <c:w val="0.78987362276745188"/>
          <c:h val="0.708205221064903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</c:v>
                </c:pt>
              </c:strCache>
            </c:strRef>
          </c:tx>
          <c:explosion val="19"/>
          <c:dLbls>
            <c:dLbl>
              <c:idx val="0"/>
              <c:layout>
                <c:manualLayout>
                  <c:x val="-2.4347879515716857E-2"/>
                  <c:y val="0.1028361567329459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вопросы; </a:t>
                    </a:r>
                    <a:r>
                      <a:rPr lang="ru-RU" dirty="0" smtClean="0"/>
                      <a:t>33,4%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22854030805323E-2"/>
                  <c:y val="-2.256116564248994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хозяйство; </a:t>
                    </a:r>
                    <a:r>
                      <a:rPr lang="ru-RU" dirty="0" smtClean="0"/>
                      <a:t>23%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18631335335034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кинематография; </a:t>
                    </a:r>
                    <a:r>
                      <a:rPr lang="ru-RU" dirty="0" smtClean="0"/>
                      <a:t>12,5%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3637793076482664E-2"/>
                  <c:y val="-1.160278728048975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экономика; </a:t>
                    </a:r>
                    <a:r>
                      <a:rPr lang="ru-RU" dirty="0" smtClean="0"/>
                      <a:t>11,3%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868986608202651E-2"/>
                  <c:y val="4.347099961476141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безопасность и правоохранительная деятельность; </a:t>
                    </a:r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3667710267975591"/>
                  <c:y val="-0.1245170089326294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политика; </a:t>
                    </a:r>
                    <a:endParaRPr lang="ru-RU" dirty="0" smtClean="0"/>
                  </a:p>
                  <a:p>
                    <a:r>
                      <a:rPr lang="ru-RU" dirty="0" smtClean="0"/>
                      <a:t>10,1%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4709550208766808"/>
                  <c:y val="-0.1168997095560810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Охрана окружающей среды; </a:t>
                    </a:r>
                    <a:r>
                      <a:rPr lang="ru-RU" dirty="0" smtClean="0"/>
                      <a:t>6%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3256594657245392E-2"/>
                  <c:y val="-0.2042415561330126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спорт; </a:t>
                    </a:r>
                    <a:r>
                      <a:rPr lang="ru-RU" dirty="0" smtClean="0"/>
                      <a:t>1,3%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2564410495593208E-3"/>
                  <c:y val="-1.752330549130904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трансферты общего характера; 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5798494644677598E-2"/>
                  <c:y val="9.79025418532139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оборона; 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Культура, кинематография</c:v>
                </c:pt>
                <c:pt idx="3">
                  <c:v>Национальная экономика</c:v>
                </c:pt>
                <c:pt idx="4">
                  <c:v>Национальная безопасность и правоохранительная деятельность</c:v>
                </c:pt>
                <c:pt idx="5">
                  <c:v>Социальная политика</c:v>
                </c:pt>
                <c:pt idx="6">
                  <c:v>Охрана окружающей среды</c:v>
                </c:pt>
                <c:pt idx="7">
                  <c:v>Физическая культура и спорт</c:v>
                </c:pt>
                <c:pt idx="8">
                  <c:v>Межбюджетные трансферты общего характера</c:v>
                </c:pt>
                <c:pt idx="9">
                  <c:v>Национальная оборона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32.6</c:v>
                </c:pt>
                <c:pt idx="1">
                  <c:v>20.399999999999999</c:v>
                </c:pt>
                <c:pt idx="2">
                  <c:v>12.5</c:v>
                </c:pt>
                <c:pt idx="3">
                  <c:v>13.3</c:v>
                </c:pt>
                <c:pt idx="4">
                  <c:v>1.2</c:v>
                </c:pt>
                <c:pt idx="5">
                  <c:v>16.2</c:v>
                </c:pt>
                <c:pt idx="6">
                  <c:v>1.5</c:v>
                </c:pt>
                <c:pt idx="7">
                  <c:v>0.2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83425414364641"/>
          <c:y val="7.8838174273858919E-2"/>
          <c:w val="0.64779005524861877"/>
          <c:h val="0.566390041493775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cat>
            <c:numRef>
              <c:f>Sheet1!$B$1:$H$1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Sheet1!$B$2:$H$2</c:f>
              <c:numCache>
                <c:formatCode>0.0</c:formatCode>
                <c:ptCount val="5"/>
                <c:pt idx="0">
                  <c:v>5.5761927367671493</c:v>
                </c:pt>
                <c:pt idx="1">
                  <c:v>5.8425041577571868</c:v>
                </c:pt>
                <c:pt idx="2">
                  <c:v>5.6109621828626137</c:v>
                </c:pt>
                <c:pt idx="3">
                  <c:v>6.4809953647231024</c:v>
                </c:pt>
                <c:pt idx="4">
                  <c:v>6.6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numRef>
              <c:f>Sheet1!$B$1:$H$1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Sheet1!$B$3:$H$3</c:f>
              <c:numCache>
                <c:formatCode>0.0</c:formatCode>
                <c:ptCount val="5"/>
                <c:pt idx="0">
                  <c:v>5.5747211013529547</c:v>
                </c:pt>
                <c:pt idx="1">
                  <c:v>6.1348301259206464</c:v>
                </c:pt>
                <c:pt idx="2">
                  <c:v>5.4640019147917664</c:v>
                </c:pt>
                <c:pt idx="3">
                  <c:v>6.6547450597706757</c:v>
                </c:pt>
                <c:pt idx="4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509312"/>
        <c:axId val="134510848"/>
        <c:axId val="0"/>
      </c:bar3DChart>
      <c:catAx>
        <c:axId val="13450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ru-RU"/>
          </a:p>
        </c:txPr>
        <c:crossAx val="134510848"/>
        <c:crosses val="autoZero"/>
        <c:auto val="1"/>
        <c:lblAlgn val="ctr"/>
        <c:lblOffset val="100"/>
        <c:noMultiLvlLbl val="0"/>
      </c:catAx>
      <c:valAx>
        <c:axId val="13451084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4509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330176679241745"/>
          <c:y val="0.28838019472840343"/>
          <c:w val="0.24372956144969399"/>
          <c:h val="0.213687373492527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0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111111111111112"/>
          <c:y val="2.1097046413502109E-2"/>
          <c:w val="0.87341772151898733"/>
          <c:h val="0.74894514767932485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1"/>
            </a:solidFill>
            <a:ln w="1773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2467012628185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640029653844499E-3"/>
                  <c:y val="2.3990029214944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33358044870415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600444807667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0667160897407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23492,5 тыс.рублей</c:v>
                </c:pt>
                <c:pt idx="1">
                  <c:v>24591,1 тыс.рублей</c:v>
                </c:pt>
                <c:pt idx="2">
                  <c:v>23442,6 тыс.рублей</c:v>
                </c:pt>
                <c:pt idx="3">
                  <c:v>26565,6 тыс.рублей</c:v>
                </c:pt>
                <c:pt idx="4">
                  <c:v>27161,4 тыс.рублей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11871.3</c:v>
                </c:pt>
                <c:pt idx="1">
                  <c:v>13314.3</c:v>
                </c:pt>
                <c:pt idx="2">
                  <c:v>10045.200000000001</c:v>
                </c:pt>
                <c:pt idx="3">
                  <c:v>14377.2</c:v>
                </c:pt>
                <c:pt idx="4">
                  <c:v>14619.7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33CCCC"/>
            </a:solidFill>
            <a:ln w="1773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4266864358963329E-3"/>
                  <c:y val="4.7980058429888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60044480766749E-2"/>
                  <c:y val="-2.3990029214944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2467012628186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246701262818582E-2"/>
                  <c:y val="4.7980058429888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03335804487053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23492,5 тыс.рублей</c:v>
                </c:pt>
                <c:pt idx="1">
                  <c:v>24591,1 тыс.рублей</c:v>
                </c:pt>
                <c:pt idx="2">
                  <c:v>23442,6 тыс.рублей</c:v>
                </c:pt>
                <c:pt idx="3">
                  <c:v>26565,6 тыс.рублей</c:v>
                </c:pt>
                <c:pt idx="4">
                  <c:v>27161,4 тыс.рублей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2050.6</c:v>
                </c:pt>
                <c:pt idx="1">
                  <c:v>1640.6</c:v>
                </c:pt>
                <c:pt idx="2">
                  <c:v>1761.7</c:v>
                </c:pt>
                <c:pt idx="3">
                  <c:v>1724.9</c:v>
                </c:pt>
                <c:pt idx="4">
                  <c:v>1946.6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CC99FF"/>
            </a:solidFill>
            <a:ln w="1773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066716089740831E-2"/>
                  <c:y val="-2.3991918193622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60044480766749E-2"/>
                  <c:y val="-2.3990029214944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246701262818641E-2"/>
                  <c:y val="2.199060607634096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60044480766749E-2"/>
                  <c:y val="2.3990029214944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0665895801654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23492,5 тыс.рублей</c:v>
                </c:pt>
                <c:pt idx="1">
                  <c:v>24591,1 тыс.рублей</c:v>
                </c:pt>
                <c:pt idx="2">
                  <c:v>23442,6 тыс.рублей</c:v>
                </c:pt>
                <c:pt idx="3">
                  <c:v>26565,6 тыс.рублей</c:v>
                </c:pt>
                <c:pt idx="4">
                  <c:v>27161,4 тыс.рублей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9570.6</c:v>
                </c:pt>
                <c:pt idx="1">
                  <c:v>9636.2000000000007</c:v>
                </c:pt>
                <c:pt idx="2">
                  <c:v>11635.7</c:v>
                </c:pt>
                <c:pt idx="3">
                  <c:v>10463.5</c:v>
                </c:pt>
                <c:pt idx="4">
                  <c:v>10595.1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157477504"/>
        <c:axId val="157499776"/>
        <c:axId val="0"/>
      </c:bar3DChart>
      <c:catAx>
        <c:axId val="15747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1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7499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749977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4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1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7477504"/>
        <c:crosses val="autoZero"/>
        <c:crossBetween val="between"/>
      </c:valAx>
      <c:spPr>
        <a:noFill/>
        <a:ln w="35472">
          <a:noFill/>
        </a:ln>
      </c:spPr>
    </c:plotArea>
    <c:legend>
      <c:legendPos val="b"/>
      <c:layout>
        <c:manualLayout>
          <c:xMode val="edge"/>
          <c:yMode val="edge"/>
          <c:x val="5.344585091420534E-2"/>
          <c:y val="0.93037974683544278"/>
          <c:w val="0.89310829817158943"/>
          <c:h val="6.3291139240506319E-2"/>
        </c:manualLayout>
      </c:layout>
      <c:overlay val="0"/>
      <c:spPr>
        <a:noFill/>
        <a:ln w="4434">
          <a:solidFill>
            <a:schemeClr val="tx1"/>
          </a:solidFill>
          <a:prstDash val="solid"/>
        </a:ln>
      </c:spPr>
      <c:txPr>
        <a:bodyPr/>
        <a:lstStyle/>
        <a:p>
          <a:pPr>
            <a:defRPr sz="1376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6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262853874868018E-3"/>
          <c:y val="0"/>
          <c:w val="0.5802254002661098"/>
          <c:h val="0.8453398794962001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2020 год</c:v>
                </c:pt>
              </c:strCache>
            </c:strRef>
          </c:tx>
          <c:explosion val="4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2792082391266096"/>
                  <c:y val="-0.16083401776130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5603396269687345E-2"/>
                  <c:y val="-0.2929315416361029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 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12188.4</c:v>
                </c:pt>
                <c:pt idx="1">
                  <c:v>14377.2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cat>
            <c:strRef>
              <c:f>Sheet1!$B$1:$C$1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 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084503070836309"/>
          <c:y val="3.9247657114404852E-2"/>
          <c:w val="0.31901343568103557"/>
          <c:h val="0.4279804503875843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ubbleChart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76163072"/>
        <c:axId val="176168960"/>
      </c:bubbleChart>
      <c:valAx>
        <c:axId val="176163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76168960"/>
        <c:crosses val="autoZero"/>
        <c:crossBetween val="midCat"/>
      </c:valAx>
      <c:valAx>
        <c:axId val="176168960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crossAx val="176163072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9450977894958373E-2"/>
          <c:y val="1.8812724512091251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9452197271667196E-2"/>
          <c:y val="0.12800633262970781"/>
          <c:w val="0.49176378776341922"/>
          <c:h val="0.806492611932007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руб.; %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4555781064976518E-2"/>
                  <c:y val="-1.3648483501833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3 007,2</a:t>
                    </a:r>
                    <a:r>
                      <a:rPr lang="en-US" dirty="0" smtClean="0"/>
                      <a:t>; 2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0209362464694527E-2"/>
                  <c:y val="1.37436581120616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2 303,9</a:t>
                    </a:r>
                    <a:r>
                      <a:rPr lang="en-US" dirty="0" smtClean="0"/>
                      <a:t>;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8,4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461140722394892E-2"/>
                  <c:y val="-2.53994000666592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; 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,09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292111400449634"/>
                  <c:y val="1.15181646483724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660,6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"/>
                  <c:y val="-0.314122134577639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ru-RU" baseline="0" dirty="0" smtClean="0"/>
                      <a:t> 612,0</a:t>
                    </a:r>
                    <a:r>
                      <a:rPr lang="en-US" dirty="0" smtClean="0"/>
                      <a:t>; </a:t>
                    </a:r>
                    <a:r>
                      <a:rPr lang="ru-RU" dirty="0" smtClean="0"/>
                      <a:t>36,8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showLegendKey val="1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по подакцизным товарам 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3007.2</c:v>
                </c:pt>
                <c:pt idx="1">
                  <c:v>2303.9</c:v>
                </c:pt>
                <c:pt idx="2">
                  <c:v>11.4</c:v>
                </c:pt>
                <c:pt idx="3">
                  <c:v>660.6</c:v>
                </c:pt>
                <c:pt idx="4">
                  <c:v>4612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по подакцизным товарам 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130.52649854594384</c:v>
                </c:pt>
                <c:pt idx="1">
                  <c:v>21.744957574727941</c:v>
                </c:pt>
                <c:pt idx="2">
                  <c:v>1.725703905540418</c:v>
                </c:pt>
                <c:pt idx="3">
                  <c:v>14.3235039028621</c:v>
                </c:pt>
                <c:pt idx="4">
                  <c:v>43.529556115562848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100378639049134"/>
          <c:y val="5.3393141502795984E-2"/>
          <c:w val="0.27612842023876299"/>
          <c:h val="0.8063928082064956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833094043681753E-2"/>
          <c:y val="2.6945308545964029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5428304737270394E-2"/>
          <c:y val="0.10421912997321285"/>
          <c:w val="0.49600875306352477"/>
          <c:h val="0.806014223728227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dLbls>
            <c:dLbl>
              <c:idx val="0"/>
              <c:layout>
                <c:manualLayout>
                  <c:x val="9.6475510318416668E-2"/>
                  <c:y val="-8.08359256378920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488,1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099779986459244"/>
                  <c:y val="2.4495735041785479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2963896699037239"/>
                  <c:y val="4.65418965793924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34,0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371492436263014E-3"/>
                  <c:y val="-0.146974410250712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0,0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Арендная плата за земельные участки</c:v>
                </c:pt>
                <c:pt idx="1">
                  <c:v>Арендная плата за имущество</c:v>
                </c:pt>
                <c:pt idx="2">
                  <c:v>Доходы от продажи земельных участков</c:v>
                </c:pt>
                <c:pt idx="3">
                  <c:v>Прочие 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488.1</c:v>
                </c:pt>
                <c:pt idx="1">
                  <c:v>24.5</c:v>
                </c:pt>
                <c:pt idx="2">
                  <c:v>1434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591006032568079"/>
          <c:y val="0.16753462578232045"/>
          <c:w val="0.31504536058196764"/>
          <c:h val="0.606336950215408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018761200446334E-3"/>
                  <c:y val="-3.51242878919388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6994,8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6994.8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650575056877737E-2"/>
                  <c:y val="-2.02911904874946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682301000371936E-3"/>
                  <c:y val="-3.21972639009439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3585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3585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336460200074387E-2"/>
                  <c:y val="-2.6343215918954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4039.85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5267712"/>
        <c:axId val="185269248"/>
        <c:axId val="0"/>
      </c:bar3DChart>
      <c:catAx>
        <c:axId val="185267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85269248"/>
        <c:crosses val="autoZero"/>
        <c:auto val="1"/>
        <c:lblAlgn val="ctr"/>
        <c:lblOffset val="100"/>
        <c:noMultiLvlLbl val="0"/>
      </c:catAx>
      <c:valAx>
        <c:axId val="185269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267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820140757307159"/>
          <c:y val="4.700270438578822E-2"/>
          <c:w val="0.29566400834689865"/>
          <c:h val="0.698175887867785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spPr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50800" dist="38100" dir="10740000" algn="ctr" rotWithShape="0">
                <a:srgbClr val="000000"/>
              </a:outerShdw>
              <a:softEdge rad="0"/>
            </a:effectLst>
            <a:scene3d>
              <a:camera prst="orthographicFront"/>
              <a:lightRig rig="threePt" dir="t"/>
            </a:scene3d>
            <a:sp3d prstMaterial="matte">
              <a:bevelT w="0" h="88900"/>
              <a:bevelB w="0" h="25400" prst="coolSlant"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23486.3</c:v>
                </c:pt>
                <c:pt idx="1">
                  <c:v>25821.5</c:v>
                </c:pt>
                <c:pt idx="2">
                  <c:v>22828.6</c:v>
                </c:pt>
                <c:pt idx="3">
                  <c:v>27277.8</c:v>
                </c:pt>
                <c:pt idx="4">
                  <c:v>27099.1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19122176"/>
        <c:axId val="127972480"/>
      </c:barChart>
      <c:catAx>
        <c:axId val="11912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7972480"/>
        <c:crosses val="autoZero"/>
        <c:auto val="1"/>
        <c:lblAlgn val="ctr"/>
        <c:lblOffset val="100"/>
        <c:noMultiLvlLbl val="0"/>
      </c:catAx>
      <c:valAx>
        <c:axId val="127972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122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0.34921</cdr:x>
      <cdr:y>1.88898E-7</cdr:y>
    </cdr:from>
    <cdr:to>
      <cdr:x>0.44942</cdr:x>
      <cdr:y>0.0272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60370" y="1"/>
          <a:ext cx="792088" cy="1440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 dirty="0" smtClean="0">
              <a:solidFill>
                <a:srgbClr val="000000"/>
              </a:solidFill>
              <a:latin typeface="Calibri"/>
            </a:rPr>
            <a:t>2018 </a:t>
          </a:r>
          <a:r>
            <a:rPr lang="ru-RU" sz="800" b="1" i="0" u="none" strike="noStrike" baseline="0" dirty="0">
              <a:solidFill>
                <a:srgbClr val="000000"/>
              </a:solidFill>
              <a:latin typeface="Calibri"/>
            </a:rPr>
            <a:t>год</a:t>
          </a:r>
        </a:p>
      </cdr:txBody>
    </cdr:sp>
  </cdr:relSizeAnchor>
  <cdr:relSizeAnchor xmlns:cdr="http://schemas.openxmlformats.org/drawingml/2006/chartDrawing">
    <cdr:from>
      <cdr:x>0.185</cdr:x>
      <cdr:y>1.88898E-7</cdr:y>
    </cdr:from>
    <cdr:to>
      <cdr:x>0.28545</cdr:x>
      <cdr:y>0.0272</cdr:y>
    </cdr:to>
    <cdr:sp macro="" textlink="">
      <cdr:nvSpPr>
        <cdr:cNvPr id="1038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62340" y="1"/>
          <a:ext cx="793974" cy="1440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 dirty="0" smtClean="0">
              <a:solidFill>
                <a:srgbClr val="000000"/>
              </a:solidFill>
              <a:latin typeface="Calibri"/>
            </a:rPr>
            <a:t>2017</a:t>
          </a:r>
          <a:r>
            <a:rPr lang="ru-RU" sz="800" b="1" i="0" u="none" strike="noStrike" dirty="0" smtClean="0">
              <a:solidFill>
                <a:srgbClr val="000000"/>
              </a:solidFill>
              <a:latin typeface="Calibri"/>
            </a:rPr>
            <a:t> </a:t>
          </a:r>
          <a:r>
            <a:rPr lang="ru-RU" sz="800" b="1" i="0" u="none" strike="noStrike" baseline="0" dirty="0" smtClean="0">
              <a:solidFill>
                <a:srgbClr val="000000"/>
              </a:solidFill>
              <a:latin typeface="Calibri"/>
            </a:rPr>
            <a:t>год</a:t>
          </a:r>
          <a:endParaRPr lang="ru-RU" sz="800" b="1" i="0" u="none" strike="noStrike" baseline="0" dirty="0">
            <a:solidFill>
              <a:srgbClr val="000000"/>
            </a:solidFill>
            <a:latin typeface="Calibri"/>
          </a:endParaRPr>
        </a:p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000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0.48586</cdr:x>
      <cdr:y>0</cdr:y>
    </cdr:from>
    <cdr:to>
      <cdr:x>0.60428</cdr:x>
      <cdr:y>0.03463</cdr:y>
    </cdr:to>
    <cdr:sp macro="" textlink="">
      <cdr:nvSpPr>
        <cdr:cNvPr id="1039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40490" y="0"/>
          <a:ext cx="936104" cy="1833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 dirty="0" smtClean="0">
              <a:solidFill>
                <a:srgbClr val="000000"/>
              </a:solidFill>
              <a:latin typeface="Calibri"/>
            </a:rPr>
            <a:t>2019 год</a:t>
          </a:r>
          <a:endParaRPr lang="ru-RU" sz="700" b="1" i="0" u="none" strike="noStrike" baseline="0" dirty="0">
            <a:solidFill>
              <a:srgbClr val="000000"/>
            </a:solidFill>
            <a:latin typeface="Calibri"/>
          </a:endParaRPr>
        </a:p>
      </cdr:txBody>
    </cdr:sp>
  </cdr:relSizeAnchor>
  <cdr:relSizeAnchor xmlns:cdr="http://schemas.openxmlformats.org/drawingml/2006/chartDrawing">
    <cdr:from>
      <cdr:x>0.65894</cdr:x>
      <cdr:y>0</cdr:y>
    </cdr:from>
    <cdr:to>
      <cdr:x>0.76826</cdr:x>
      <cdr:y>0.02454</cdr:y>
    </cdr:to>
    <cdr:sp macro="" textlink="">
      <cdr:nvSpPr>
        <cdr:cNvPr id="1040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08642" y="0"/>
          <a:ext cx="864096" cy="1298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 dirty="0" smtClean="0">
              <a:solidFill>
                <a:srgbClr val="000000"/>
              </a:solidFill>
              <a:latin typeface="Calibri"/>
            </a:rPr>
            <a:t>2020 </a:t>
          </a:r>
          <a:r>
            <a:rPr lang="ru-RU" sz="800" b="1" i="0" u="none" strike="noStrike" baseline="0" dirty="0">
              <a:solidFill>
                <a:srgbClr val="000000"/>
              </a:solidFill>
              <a:latin typeface="Calibri"/>
            </a:rPr>
            <a:t>год</a:t>
          </a:r>
        </a:p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0000"/>
            </a:solidFill>
            <a:latin typeface="Calibri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ACF08-9521-4874-A15F-73F1A49FC95B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DEAED-D279-4DA0-87E4-C4BF5179A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62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1B5296-CD1F-4A8D-A6E5-1F8D5C8DE7C7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8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6768752"/>
          </a:xfrm>
          <a:ln w="76200"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6" t="5848" r="4564" b="210"/>
          <a:stretch/>
        </p:blipFill>
        <p:spPr>
          <a:xfrm>
            <a:off x="256277" y="116632"/>
            <a:ext cx="8640960" cy="6480720"/>
          </a:xfrm>
          <a:prstGeom prst="rect">
            <a:avLst/>
          </a:prstGeom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08566"/>
            <a:ext cx="1501523" cy="168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576757" y="4028117"/>
            <a:ext cx="45166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8000">
                  <a:solidFill>
                    <a:srgbClr val="0066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endParaRPr lang="ru-RU" sz="3200" b="1" dirty="0" smtClean="0">
              <a:ln w="18000">
                <a:solidFill>
                  <a:srgbClr val="006600"/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n w="18000">
                  <a:solidFill>
                    <a:srgbClr val="0066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3200" b="1" dirty="0">
                <a:ln w="18000">
                  <a:solidFill>
                    <a:srgbClr val="0066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исполнении бюджета </a:t>
            </a:r>
            <a:r>
              <a:rPr lang="ru-RU" sz="3200" b="1" dirty="0" smtClean="0">
                <a:ln w="18000">
                  <a:solidFill>
                    <a:srgbClr val="0066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Калтайского сельского поселения</a:t>
            </a:r>
            <a:r>
              <a:rPr lang="ru-RU" sz="3200" b="1" dirty="0">
                <a:ln w="18000">
                  <a:solidFill>
                    <a:srgbClr val="0066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n w="18000">
                  <a:solidFill>
                    <a:srgbClr val="0066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n w="18000">
                  <a:solidFill>
                    <a:srgbClr val="0066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dirty="0" smtClean="0">
                <a:ln w="18000">
                  <a:solidFill>
                    <a:srgbClr val="0066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200" b="1" dirty="0">
                <a:ln w="18000">
                  <a:solidFill>
                    <a:srgbClr val="0066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2" y="0"/>
            <a:ext cx="9135208" cy="476672"/>
          </a:xfrm>
          <a:solidFill>
            <a:schemeClr val="accent4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>
                <a:solidFill>
                  <a:prstClr val="white"/>
                </a:solidFill>
                <a:effectLst/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lang="ru-RU" sz="2400" b="0" dirty="0">
              <a:solidFill>
                <a:srgbClr val="DDDDDD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124745"/>
            <a:ext cx="8750206" cy="564531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543" y="1168047"/>
            <a:ext cx="4786346" cy="357190"/>
          </a:xfrm>
          <a:prstGeom prst="rect">
            <a:avLst/>
          </a:prstGeom>
          <a:solidFill>
            <a:srgbClr val="80008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62810" y="1168047"/>
            <a:ext cx="1285884" cy="385730"/>
          </a:xfrm>
          <a:prstGeom prst="rect">
            <a:avLst/>
          </a:prstGeom>
          <a:solidFill>
            <a:srgbClr val="80008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год, тыс. руб.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9543" y="1553777"/>
            <a:ext cx="47863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1553777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9053,2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1012" y="2053843"/>
            <a:ext cx="47863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оборона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2053843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285,0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9543" y="2991758"/>
            <a:ext cx="4786345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57910" y="2996436"/>
            <a:ext cx="1285884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3603,8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1012" y="3491824"/>
            <a:ext cx="4786346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047358" y="3496502"/>
            <a:ext cx="1285884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5559,1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2119" y="3925130"/>
            <a:ext cx="47863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окружающей среды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067483" y="3925130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418,1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61012" y="4353758"/>
            <a:ext cx="4786346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Культура, кинематография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59580" y="4353758"/>
            <a:ext cx="1285884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3 400,0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9542" y="4782386"/>
            <a:ext cx="47863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065951" y="4795860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9542" y="5224488"/>
            <a:ext cx="47863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065951" y="5224488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61012" y="5733968"/>
            <a:ext cx="47863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общего характера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072066" y="5738672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61012" y="6176709"/>
            <a:ext cx="47863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072066" y="6176709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27 365,6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9542" y="521716"/>
            <a:ext cx="8750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бюджета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Калтайского сельского 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57950" y="1168047"/>
            <a:ext cx="1214446" cy="357190"/>
          </a:xfrm>
          <a:prstGeom prst="rect">
            <a:avLst/>
          </a:prstGeom>
          <a:solidFill>
            <a:srgbClr val="80008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Исполнено, тыс. руб.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376769" y="1553777"/>
            <a:ext cx="12144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8822,7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67026" y="2053843"/>
            <a:ext cx="12144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285,0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357950" y="2996436"/>
            <a:ext cx="1214446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3603,7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343794" y="3509976"/>
            <a:ext cx="1214446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5523,4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345464" y="3941907"/>
            <a:ext cx="12144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418,1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351835" y="4367232"/>
            <a:ext cx="1214446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3 400,0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368284" y="4795860"/>
            <a:ext cx="12144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357950" y="5233902"/>
            <a:ext cx="12144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49,9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371978" y="5734612"/>
            <a:ext cx="1214446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371978" y="6176709"/>
            <a:ext cx="12144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099,1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581472" y="1553777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97,4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581472" y="2066533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591215" y="3009910"/>
            <a:ext cx="1285884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581472" y="3513279"/>
            <a:ext cx="1285884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99,4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581472" y="3941907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591215" y="4370535"/>
            <a:ext cx="1285884" cy="4286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572396" y="4807882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591215" y="5234546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99,8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586424" y="5724554"/>
            <a:ext cx="1285884" cy="4286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586424" y="6176709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581472" y="1168047"/>
            <a:ext cx="1285884" cy="371460"/>
          </a:xfrm>
          <a:prstGeom prst="rect">
            <a:avLst/>
          </a:prstGeom>
          <a:solidFill>
            <a:srgbClr val="80008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исполнения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62119" y="2491692"/>
            <a:ext cx="47863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057910" y="2480996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322,0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376769" y="2495161"/>
            <a:ext cx="1214446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321,9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97675" y="2495161"/>
            <a:ext cx="1285884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2" y="0"/>
            <a:ext cx="9135208" cy="476672"/>
          </a:xfrm>
          <a:solidFill>
            <a:srgbClr val="3B2CAE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>
                <a:solidFill>
                  <a:prstClr val="white"/>
                </a:solidFill>
                <a:effectLst/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lang="ru-RU" sz="2400" b="0" dirty="0">
              <a:solidFill>
                <a:srgbClr val="DDDDDD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121" y="425806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Калтайского сельского поселения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3312265"/>
              </p:ext>
            </p:extLst>
          </p:nvPr>
        </p:nvGraphicFramePr>
        <p:xfrm>
          <a:off x="63871" y="1196752"/>
          <a:ext cx="8951375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8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5000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chemeClr val="accent3"/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                                              Томский район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Picture 3" descr="C:\Users\Ilavskaya\Desktop\картинки бюджет\depositphotos_24121557-stock-photo-3d-accounting-concep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675" y="2492896"/>
            <a:ext cx="2428828" cy="3286148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20688"/>
            <a:ext cx="8856984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dirty="0">
              <a:solidFill>
                <a:srgbClr val="000000"/>
              </a:solidFill>
              <a:latin typeface="Verdana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результат исполнения бюджета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Калтайского сельского поселения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806" name="Picture 38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25" y="2103022"/>
            <a:ext cx="5870425" cy="17611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Прямоугольник 4"/>
          <p:cNvSpPr/>
          <p:nvPr/>
        </p:nvSpPr>
        <p:spPr>
          <a:xfrm>
            <a:off x="3131840" y="2291088"/>
            <a:ext cx="568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исполнения бюджета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62,3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pic>
        <p:nvPicPr>
          <p:cNvPr id="10" name="Picture 38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047" y="4581128"/>
            <a:ext cx="5870425" cy="17611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Прямоугольник 8"/>
          <p:cNvSpPr/>
          <p:nvPr/>
        </p:nvSpPr>
        <p:spPr>
          <a:xfrm>
            <a:off x="3203848" y="4676862"/>
            <a:ext cx="53678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 бюджета –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остатков средств на счетах по учету средств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357158" y="142852"/>
            <a:ext cx="8358246" cy="2271722"/>
          </a:xfrm>
          <a:prstGeom prst="down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2571744"/>
            <a:ext cx="8215370" cy="395360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«Калтайское сельское поселение»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Администрация Калтайского сельского поселения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График работы: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с 9-00 до 17-00,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перерыв с 13-00 до 14-00</a:t>
            </a:r>
          </a:p>
          <a:p>
            <a:pPr algn="ctr">
              <a:buNone/>
            </a:pPr>
            <a:r>
              <a:rPr lang="ru-RU" b="1" i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Адрес юридический: </a:t>
            </a:r>
            <a:r>
              <a:rPr lang="ru-RU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634522, Томская область, Томский район, </a:t>
            </a:r>
            <a:endParaRPr lang="ru-RU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с.Калтай</a:t>
            </a:r>
            <a:r>
              <a:rPr lang="ru-RU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, ул. Ленина, 72</a:t>
            </a:r>
            <a:endParaRPr lang="ru-RU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Адрес фактический: 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634523, </a:t>
            </a:r>
            <a:r>
              <a:rPr lang="ru-RU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Томская область, Томский район, </a:t>
            </a:r>
            <a:endParaRPr lang="ru-RU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с.Курлек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Трактовая, 48</a:t>
            </a:r>
            <a:endParaRPr lang="ru-RU" b="1" dirty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Тел. 8(3822) 968385, факс  8(3822) 968293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Адрес  электронной почты: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kaltaisp@mail</a:t>
            </a:r>
            <a:r>
              <a:rPr lang="en-US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0892" y="1285860"/>
            <a:ext cx="1785950" cy="50006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0" y="285729"/>
            <a:ext cx="9144000" cy="214314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908368"/>
              </p:ext>
            </p:extLst>
          </p:nvPr>
        </p:nvGraphicFramePr>
        <p:xfrm>
          <a:off x="611560" y="1268760"/>
          <a:ext cx="8032407" cy="418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C:\Users\Ilavskaya\Desktop\calculos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63" y="4797152"/>
            <a:ext cx="1643074" cy="16430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642918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Бюджет Калтайского сельского поселения 2017-2021 гг.</a:t>
            </a:r>
            <a:endParaRPr lang="ru-RU" sz="24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454199"/>
              </p:ext>
            </p:extLst>
          </p:nvPr>
        </p:nvGraphicFramePr>
        <p:xfrm>
          <a:off x="1995223" y="5007761"/>
          <a:ext cx="6576414" cy="1200195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064609"/>
                <a:gridCol w="1127529"/>
                <a:gridCol w="1096069"/>
                <a:gridCol w="1096069"/>
                <a:gridCol w="1096069"/>
                <a:gridCol w="1096069"/>
              </a:tblGrid>
              <a:tr h="400065"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  <a:endParaRPr lang="ru-RU" sz="1700" dirty="0"/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endParaRPr lang="ru-RU" sz="1700" dirty="0"/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endParaRPr lang="ru-RU" sz="1700" dirty="0"/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endParaRPr lang="ru-RU" sz="1700" dirty="0"/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endParaRPr lang="ru-RU" sz="1700" dirty="0"/>
                    </a:p>
                  </a:txBody>
                  <a:tcPr marL="98646" marR="98646" marT="49323" marB="49323"/>
                </a:tc>
              </a:tr>
              <a:tr h="400065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23492,5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24591,1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23442,6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26565,6</a:t>
                      </a: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27161,4</a:t>
                      </a:r>
                    </a:p>
                  </a:txBody>
                  <a:tcPr marL="98646" marR="98646" marT="49323" marB="49323"/>
                </a:tc>
              </a:tr>
              <a:tr h="400065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23486,3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25821,5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22828,6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27277,8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27099,1</a:t>
                      </a:r>
                      <a:endParaRPr kumimoji="0" lang="ru-RU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646" marR="98646" marT="49323" marB="493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692696"/>
            <a:ext cx="3816424" cy="2304256"/>
          </a:xfrm>
          <a:ln w="762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4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и расходы </a:t>
            </a:r>
            <a:br>
              <a:rPr lang="ru-RU" sz="24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Калтайского сельского поселения</a:t>
            </a:r>
            <a:r>
              <a:rPr lang="ru-RU" sz="24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 1 жителя в </a:t>
            </a:r>
            <a:r>
              <a:rPr lang="ru-RU" sz="24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динамике  </a:t>
            </a:r>
            <a:r>
              <a:rPr lang="ru-RU" sz="20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(тыс. руб.)</a:t>
            </a:r>
            <a:br>
              <a:rPr lang="ru-RU" sz="20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2017-2021 годы</a:t>
            </a:r>
            <a:endParaRPr lang="ru-RU" sz="1600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chemeClr val="tx2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2531" name="Picture 3" descr="C:\Users\Ilavskaya\Desktop\мои документы\Бюджет для граждан\картинки бюджет\552888.jpg"/>
          <p:cNvPicPr>
            <a:picLocks noChangeAspect="1" noChangeArrowheads="1"/>
          </p:cNvPicPr>
          <p:nvPr/>
        </p:nvPicPr>
        <p:blipFill rotWithShape="1">
          <a:blip r:embed="rId3"/>
          <a:srcRect l="5068" t="-3516" r="-5068" b="3516"/>
          <a:stretch/>
        </p:blipFill>
        <p:spPr bwMode="auto">
          <a:xfrm>
            <a:off x="107504" y="4077072"/>
            <a:ext cx="3643338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89798"/>
              </p:ext>
            </p:extLst>
          </p:nvPr>
        </p:nvGraphicFramePr>
        <p:xfrm>
          <a:off x="3491879" y="3322320"/>
          <a:ext cx="5505804" cy="3059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864096"/>
                <a:gridCol w="864096"/>
                <a:gridCol w="1296144"/>
                <a:gridCol w="864096"/>
                <a:gridCol w="969299"/>
              </a:tblGrid>
              <a:tr h="11764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руб.)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(тыс. руб.)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(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чел.)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на 1 жителя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1 жителя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08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23492,5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23486,3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08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24591,1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25821,5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08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23442,6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22828,6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1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26565,6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27277,8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82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27161,4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27099,1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857621" y="3571876"/>
            <a:ext cx="5715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333971"/>
              </p:ext>
            </p:extLst>
          </p:nvPr>
        </p:nvGraphicFramePr>
        <p:xfrm>
          <a:off x="179512" y="525549"/>
          <a:ext cx="4968552" cy="3061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4829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90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Доходы бюджета Калтайского сельского поселения в динамике </a:t>
            </a:r>
            <a:br>
              <a:rPr lang="ru-RU" sz="190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2017-2021 годы</a:t>
            </a:r>
            <a:endParaRPr lang="ru-RU" sz="1900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Заголовок 2"/>
          <p:cNvSpPr txBox="1">
            <a:spLocks noGrp="1"/>
          </p:cNvSpPr>
          <p:nvPr>
            <p:ph type="body" idx="1"/>
          </p:nvPr>
        </p:nvSpPr>
        <p:spPr>
          <a:xfrm>
            <a:off x="0" y="1"/>
            <a:ext cx="9144336" cy="4046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solidFill>
              <a:srgbClr val="FF0000"/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1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3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614939"/>
              </p:ext>
            </p:extLst>
          </p:nvPr>
        </p:nvGraphicFramePr>
        <p:xfrm>
          <a:off x="539552" y="1208539"/>
          <a:ext cx="7904540" cy="5293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6948264" y="1208539"/>
            <a:ext cx="864096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27432" tIns="22860" rIns="27432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ru-RU" sz="800" b="1" i="0" u="none" strike="noStrike" baseline="0" dirty="0" smtClean="0">
                <a:solidFill>
                  <a:srgbClr val="000000"/>
                </a:solidFill>
                <a:latin typeface="Calibri"/>
              </a:rPr>
              <a:t>2021 </a:t>
            </a:r>
            <a:r>
              <a:rPr lang="ru-RU" sz="800" b="1" i="0" u="none" strike="noStrike" baseline="0" dirty="0">
                <a:solidFill>
                  <a:srgbClr val="000000"/>
                </a:solidFill>
                <a:latin typeface="Calibri"/>
              </a:rPr>
              <a:t>год</a:t>
            </a:r>
          </a:p>
          <a:p>
            <a:pPr algn="ctr" rtl="0">
              <a:defRPr sz="1000"/>
            </a:pPr>
            <a:endParaRPr lang="ru-RU" sz="800" b="1" i="0" u="none" strike="noStrike" baseline="0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</a:t>
            </a:r>
            <a:r>
              <a:rPr lang="ru-RU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в 2021 году</a:t>
            </a:r>
            <a:endParaRPr lang="ru-RU" sz="2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39577753"/>
              </p:ext>
            </p:extLst>
          </p:nvPr>
        </p:nvGraphicFramePr>
        <p:xfrm>
          <a:off x="3995936" y="4653136"/>
          <a:ext cx="4968552" cy="194310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68152"/>
                <a:gridCol w="1135598"/>
                <a:gridCol w="1251875"/>
                <a:gridCol w="1212927"/>
              </a:tblGrid>
              <a:tr h="3429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дохода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Исполнение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dirty="0"/>
                    </a:p>
                  </a:txBody>
                  <a:tcPr/>
                </a:tc>
              </a:tr>
              <a:tr h="3429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Налоговые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10 387,9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10 595,1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96,6</a:t>
                      </a:r>
                      <a:endParaRPr lang="ru-RU" sz="1200" dirty="0"/>
                    </a:p>
                  </a:txBody>
                  <a:tcPr/>
                </a:tc>
              </a:tr>
              <a:tr h="3429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Неналоговые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1 626,1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1 946,6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119,7</a:t>
                      </a:r>
                      <a:endParaRPr lang="ru-RU" sz="1200" dirty="0"/>
                    </a:p>
                  </a:txBody>
                  <a:tcPr/>
                </a:tc>
              </a:tr>
              <a:tr h="3429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Безвозмездные поступления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</a:t>
                      </a:r>
                      <a:r>
                        <a:rPr lang="ru-RU" sz="1200" baseline="0" dirty="0" smtClean="0"/>
                        <a:t> 752,2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14 619,7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99,1</a:t>
                      </a:r>
                      <a:endParaRPr lang="ru-RU" sz="1200" dirty="0"/>
                    </a:p>
                  </a:txBody>
                  <a:tcPr/>
                </a:tc>
              </a:tr>
              <a:tr h="3429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</a:t>
                      </a:r>
                      <a:r>
                        <a:rPr lang="ru-RU" sz="1400" baseline="0" dirty="0" smtClean="0"/>
                        <a:t> 766,2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</a:t>
                      </a:r>
                      <a:r>
                        <a:rPr lang="ru-RU" sz="1400" baseline="0" dirty="0" smtClean="0"/>
                        <a:t> 161,4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101,5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  <a:solidFill>
            <a:schemeClr val="accent3"/>
          </a:solidFill>
          <a:ln w="25400" cap="flat" cmpd="sng" algn="ctr">
            <a:solidFill>
              <a:schemeClr val="accent3"/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40352" y="4290775"/>
            <a:ext cx="11430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тыс.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140850"/>
              </p:ext>
            </p:extLst>
          </p:nvPr>
        </p:nvGraphicFramePr>
        <p:xfrm>
          <a:off x="0" y="908720"/>
          <a:ext cx="8223493" cy="5695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rgbClr val="006600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>
                <a:solidFill>
                  <a:prstClr val="white"/>
                </a:solidFill>
                <a:effectLst/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7999446"/>
              </p:ext>
            </p:extLst>
          </p:nvPr>
        </p:nvGraphicFramePr>
        <p:xfrm>
          <a:off x="214281" y="785794"/>
          <a:ext cx="8750207" cy="52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874" y="620688"/>
            <a:ext cx="852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Поступление налоговых доходов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2021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595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15052798"/>
              </p:ext>
            </p:extLst>
          </p:nvPr>
        </p:nvGraphicFramePr>
        <p:xfrm>
          <a:off x="179512" y="1124744"/>
          <a:ext cx="88569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  <a:solidFill>
            <a:srgbClr val="4A2B89"/>
          </a:solidFill>
          <a:ln w="25400" cap="flat" cmpd="sng" algn="ctr">
            <a:solidFill>
              <a:srgbClr val="4A2B89"/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48680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Поступление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неналоговых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доходов в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946,6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47383317"/>
              </p:ext>
            </p:extLst>
          </p:nvPr>
        </p:nvGraphicFramePr>
        <p:xfrm>
          <a:off x="395536" y="1196752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  <a:solidFill>
            <a:srgbClr val="99CC00"/>
          </a:solidFill>
          <a:ln w="25400" cap="flat" cmpd="sng" algn="ctr">
            <a:solidFill>
              <a:srgbClr val="92D050"/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569796"/>
              </p:ext>
            </p:extLst>
          </p:nvPr>
        </p:nvGraphicFramePr>
        <p:xfrm>
          <a:off x="6528048" y="4941168"/>
          <a:ext cx="5231904" cy="3477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Документ" r:id="rId3" imgW="6087457" imgH="4050563" progId="Word.Document.12">
                  <p:embed/>
                </p:oleObj>
              </mc:Choice>
              <mc:Fallback>
                <p:oleObj name="Документ" r:id="rId3" imgW="6087457" imgH="4050563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8048" y="4941168"/>
                        <a:ext cx="5231904" cy="34770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7504" y="522925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619,7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15536377"/>
              </p:ext>
            </p:extLst>
          </p:nvPr>
        </p:nvGraphicFramePr>
        <p:xfrm>
          <a:off x="431540" y="1353922"/>
          <a:ext cx="8280920" cy="4338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0" y="250021"/>
            <a:ext cx="9144000" cy="214314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0"/>
            <a:ext cx="9144000" cy="50004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Калтайское сельское поселение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7835" y="470472"/>
            <a:ext cx="87496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Калтайского сельского поселения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динамике 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2017-2021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гг.)</a:t>
            </a:r>
            <a:endParaRPr lang="ru-RU" sz="24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25654"/>
              </p:ext>
            </p:extLst>
          </p:nvPr>
        </p:nvGraphicFramePr>
        <p:xfrm>
          <a:off x="6948264" y="4077072"/>
          <a:ext cx="2066002" cy="22709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33001"/>
                <a:gridCol w="1033001"/>
              </a:tblGrid>
              <a:tr h="5815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 (тыс. руб.)</a:t>
                      </a:r>
                      <a:endParaRPr lang="ru-RU" sz="1400" dirty="0"/>
                    </a:p>
                  </a:txBody>
                  <a:tcPr/>
                </a:tc>
              </a:tr>
              <a:tr h="3078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23 486,3</a:t>
                      </a:r>
                      <a:endParaRPr lang="ru-RU" sz="1200" dirty="0"/>
                    </a:p>
                  </a:txBody>
                  <a:tcPr/>
                </a:tc>
              </a:tr>
              <a:tr h="3078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25 821,5</a:t>
                      </a:r>
                      <a:endParaRPr lang="ru-RU" sz="1200" dirty="0"/>
                    </a:p>
                  </a:txBody>
                  <a:tcPr/>
                </a:tc>
              </a:tr>
              <a:tr h="3078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22 828,6</a:t>
                      </a:r>
                      <a:endParaRPr lang="ru-RU" sz="1200" dirty="0"/>
                    </a:p>
                  </a:txBody>
                  <a:tcPr/>
                </a:tc>
              </a:tr>
              <a:tr h="3078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27 277,8</a:t>
                      </a:r>
                      <a:endParaRPr lang="ru-RU" sz="1200" dirty="0"/>
                    </a:p>
                  </a:txBody>
                  <a:tcPr/>
                </a:tc>
              </a:tr>
              <a:tr h="3078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27 </a:t>
                      </a:r>
                      <a:r>
                        <a:rPr lang="ru-RU" sz="1200" dirty="0" smtClean="0"/>
                        <a:t>099,1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94492964"/>
              </p:ext>
            </p:extLst>
          </p:nvPr>
        </p:nvGraphicFramePr>
        <p:xfrm>
          <a:off x="251520" y="1301470"/>
          <a:ext cx="6336704" cy="522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348880"/>
            <a:ext cx="2483768" cy="1366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3249</TotalTime>
  <Words>622</Words>
  <Application>Microsoft Office PowerPoint</Application>
  <PresentationFormat>Экран (4:3)</PresentationFormat>
  <Paragraphs>238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Воздушный поток</vt:lpstr>
      <vt:lpstr>Документ</vt:lpstr>
      <vt:lpstr>Презентация PowerPoint</vt:lpstr>
      <vt:lpstr>Презентация PowerPoint</vt:lpstr>
      <vt:lpstr>Доходы и расходы  Калтайского сельского поселения  на 1 жителя в динамике   (тыс. руб.)  2017-2021 годы</vt:lpstr>
      <vt:lpstr>Доходы бюджета Калтайского сельского поселения в динамике  2017-2021 годы</vt:lpstr>
      <vt:lpstr>Структура доходов бюджета в 2021 году</vt:lpstr>
      <vt:lpstr>Калтайское сельское поселение</vt:lpstr>
      <vt:lpstr>Томский район</vt:lpstr>
      <vt:lpstr>Презентация PowerPoint</vt:lpstr>
      <vt:lpstr>Презентация PowerPoint</vt:lpstr>
      <vt:lpstr>Калтайское сельское поселение</vt:lpstr>
      <vt:lpstr>Калтайское сельское поселение</vt:lpstr>
      <vt:lpstr>                                                                                                                Томский район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Турецкова Виктория Александровна</dc:creator>
  <cp:lastModifiedBy>Пользователь</cp:lastModifiedBy>
  <cp:revision>419</cp:revision>
  <cp:lastPrinted>2021-03-30T07:50:19Z</cp:lastPrinted>
  <dcterms:created xsi:type="dcterms:W3CDTF">2017-05-22T02:58:41Z</dcterms:created>
  <dcterms:modified xsi:type="dcterms:W3CDTF">2022-05-24T10:21:44Z</dcterms:modified>
</cp:coreProperties>
</file>